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9" r:id="rId4"/>
    <p:sldId id="270" r:id="rId5"/>
    <p:sldId id="282" r:id="rId6"/>
    <p:sldId id="271" r:id="rId7"/>
    <p:sldId id="283" r:id="rId8"/>
    <p:sldId id="272" r:id="rId9"/>
    <p:sldId id="273" r:id="rId10"/>
    <p:sldId id="274" r:id="rId11"/>
    <p:sldId id="275" r:id="rId12"/>
    <p:sldId id="277" r:id="rId13"/>
    <p:sldId id="280" r:id="rId14"/>
    <p:sldId id="284" r:id="rId15"/>
    <p:sldId id="285" r:id="rId16"/>
    <p:sldId id="278" r:id="rId17"/>
    <p:sldId id="281" r:id="rId18"/>
    <p:sldId id="267" r:id="rId19"/>
  </p:sldIdLst>
  <p:sldSz cx="9144000" cy="6858000" type="screen4x3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66" d="100"/>
          <a:sy n="66" d="100"/>
        </p:scale>
        <p:origin x="96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C9C-CF61-46D6-9297-F814B5652DC9}" type="datetimeFigureOut">
              <a:rPr lang="es-ES" smtClean="0"/>
              <a:t>23/11/2016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96A-2682-402F-8843-CBA3375F2C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614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C9C-CF61-46D6-9297-F814B5652DC9}" type="datetimeFigureOut">
              <a:rPr lang="es-ES" smtClean="0"/>
              <a:t>23/11/2016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96A-2682-402F-8843-CBA3375F2C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818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C9C-CF61-46D6-9297-F814B5652DC9}" type="datetimeFigureOut">
              <a:rPr lang="es-ES" smtClean="0"/>
              <a:t>23/11/2016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96A-2682-402F-8843-CBA3375F2C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392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C9C-CF61-46D6-9297-F814B5652DC9}" type="datetimeFigureOut">
              <a:rPr lang="es-ES" smtClean="0"/>
              <a:t>23/11/2016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96A-2682-402F-8843-CBA3375F2C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948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C9C-CF61-46D6-9297-F814B5652DC9}" type="datetimeFigureOut">
              <a:rPr lang="es-ES" smtClean="0"/>
              <a:t>23/11/2016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96A-2682-402F-8843-CBA3375F2C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682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C9C-CF61-46D6-9297-F814B5652DC9}" type="datetimeFigureOut">
              <a:rPr lang="es-ES" smtClean="0"/>
              <a:t>23/11/2016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96A-2682-402F-8843-CBA3375F2C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736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C9C-CF61-46D6-9297-F814B5652DC9}" type="datetimeFigureOut">
              <a:rPr lang="es-ES" smtClean="0"/>
              <a:t>23/11/2016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96A-2682-402F-8843-CBA3375F2C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693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C9C-CF61-46D6-9297-F814B5652DC9}" type="datetimeFigureOut">
              <a:rPr lang="es-ES" smtClean="0"/>
              <a:t>23/11/2016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96A-2682-402F-8843-CBA3375F2C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882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C9C-CF61-46D6-9297-F814B5652DC9}" type="datetimeFigureOut">
              <a:rPr lang="es-ES" smtClean="0"/>
              <a:t>23/11/2016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96A-2682-402F-8843-CBA3375F2C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158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C9C-CF61-46D6-9297-F814B5652DC9}" type="datetimeFigureOut">
              <a:rPr lang="es-ES" smtClean="0"/>
              <a:t>23/11/2016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96A-2682-402F-8843-CBA3375F2C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292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8C9C-CF61-46D6-9297-F814B5652DC9}" type="datetimeFigureOut">
              <a:rPr lang="es-ES" smtClean="0"/>
              <a:t>23/11/2016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96A-2682-402F-8843-CBA3375F2C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40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D8C9C-CF61-46D6-9297-F814B5652DC9}" type="datetimeFigureOut">
              <a:rPr lang="es-ES" smtClean="0"/>
              <a:t>23/11/2016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6396A-2682-402F-8843-CBA3375F2C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481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r="3726"/>
          <a:stretch/>
        </p:blipFill>
        <p:spPr>
          <a:xfrm>
            <a:off x="6138" y="116632"/>
            <a:ext cx="4412132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70" y="3398690"/>
            <a:ext cx="966595" cy="1224136"/>
          </a:xfr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44007" y="476672"/>
            <a:ext cx="4470167" cy="2605678"/>
          </a:xfrm>
        </p:spPr>
        <p:txBody>
          <a:bodyPr>
            <a:normAutofit/>
          </a:bodyPr>
          <a:lstStyle/>
          <a:p>
            <a:r>
              <a:rPr lang="es-ES" dirty="0" smtClean="0"/>
              <a:t>Vivienda de apoyo al tratamiento “Mosaic”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4706327" y="4941168"/>
            <a:ext cx="165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Colabora: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95" y="5589915"/>
            <a:ext cx="1823217" cy="89172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44007" y="3025091"/>
            <a:ext cx="112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Entidad: </a:t>
            </a:r>
          </a:p>
        </p:txBody>
      </p:sp>
    </p:spTree>
    <p:extLst>
      <p:ext uri="{BB962C8B-B14F-4D97-AF65-F5344CB8AC3E}">
        <p14:creationId xmlns:p14="http://schemas.microsoft.com/office/powerpoint/2010/main" val="38423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04664"/>
            <a:ext cx="7643192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/>
              <a:t>4- </a:t>
            </a:r>
            <a:r>
              <a:rPr lang="es-ES" sz="2800" dirty="0" smtClean="0"/>
              <a:t>Intervención social individualizada:</a:t>
            </a:r>
            <a:endParaRPr lang="es-ES" sz="2800" dirty="0"/>
          </a:p>
          <a:p>
            <a:r>
              <a:rPr lang="es-ES" sz="2600" dirty="0" smtClean="0"/>
              <a:t>Programa </a:t>
            </a:r>
            <a:r>
              <a:rPr lang="es-ES" sz="2600" dirty="0"/>
              <a:t>de deshabituación cocaína, heroína, cannabis, etc.</a:t>
            </a:r>
          </a:p>
          <a:p>
            <a:r>
              <a:rPr lang="es-ES" sz="2600" dirty="0" smtClean="0"/>
              <a:t>Programa </a:t>
            </a:r>
            <a:r>
              <a:rPr lang="es-ES" sz="2600" dirty="0"/>
              <a:t>de deshabituación del alcohol, benzodiacepinas, etc.</a:t>
            </a:r>
          </a:p>
          <a:p>
            <a:r>
              <a:rPr lang="es-ES" sz="2600" dirty="0" smtClean="0"/>
              <a:t>Programa </a:t>
            </a:r>
            <a:r>
              <a:rPr lang="es-ES" sz="2600" dirty="0"/>
              <a:t>de deshabituación del juego </a:t>
            </a:r>
            <a:r>
              <a:rPr lang="es-ES" sz="2600" dirty="0" smtClean="0"/>
              <a:t>patológico.</a:t>
            </a:r>
          </a:p>
          <a:p>
            <a:pPr marL="0" indent="0">
              <a:buNone/>
            </a:pPr>
            <a:r>
              <a:rPr lang="es-ES" sz="2600" dirty="0" smtClean="0"/>
              <a:t> </a:t>
            </a:r>
            <a:endParaRPr lang="es-ES" sz="2600" dirty="0"/>
          </a:p>
          <a:p>
            <a:pPr marL="0" indent="0">
              <a:buNone/>
            </a:pPr>
            <a:r>
              <a:rPr lang="es-ES" sz="2800" dirty="0"/>
              <a:t>5-  Programa de </a:t>
            </a:r>
            <a:r>
              <a:rPr lang="es-ES" sz="2800" dirty="0" smtClean="0"/>
              <a:t>recaídas</a:t>
            </a:r>
            <a:r>
              <a:rPr lang="es-ES" sz="2800" dirty="0"/>
              <a:t>:</a:t>
            </a:r>
          </a:p>
          <a:p>
            <a:r>
              <a:rPr lang="es-ES" sz="2400" dirty="0" smtClean="0"/>
              <a:t>Prevención </a:t>
            </a:r>
            <a:r>
              <a:rPr lang="es-ES" sz="2400" dirty="0"/>
              <a:t>de recaída. </a:t>
            </a:r>
          </a:p>
          <a:p>
            <a:r>
              <a:rPr lang="es-ES" sz="2400" dirty="0" smtClean="0"/>
              <a:t>Apoyo </a:t>
            </a:r>
            <a:r>
              <a:rPr lang="es-ES" sz="2400" dirty="0"/>
              <a:t>y seguimiento tras la recaída.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72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Perfil del usuario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El análisis de los datos estadísticos nos da de media a un: </a:t>
            </a:r>
          </a:p>
          <a:p>
            <a:pPr algn="just">
              <a:buFontTx/>
              <a:buChar char="-"/>
            </a:pPr>
            <a:r>
              <a:rPr lang="es-ES" dirty="0" smtClean="0"/>
              <a:t>Hombre de 37 años consumidor de alcohol y/o cocaína, soltero/divorciado, con estudios básicos y que se dedica a profesiones tradicionales como la construcción o la agricultura. </a:t>
            </a:r>
          </a:p>
        </p:txBody>
      </p:sp>
    </p:spTree>
    <p:extLst>
      <p:ext uri="{BB962C8B-B14F-4D97-AF65-F5344CB8AC3E}">
        <p14:creationId xmlns:p14="http://schemas.microsoft.com/office/powerpoint/2010/main" val="37574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Que drogas consumen los usuarios?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r>
              <a:rPr lang="es-ES" sz="2400" dirty="0" err="1" smtClean="0"/>
              <a:t>Policonsumidores</a:t>
            </a:r>
            <a:r>
              <a:rPr lang="es-ES" sz="2400" dirty="0" smtClean="0"/>
              <a:t> </a:t>
            </a:r>
            <a:r>
              <a:rPr lang="es-ES" sz="2400" dirty="0"/>
              <a:t>(siete de cada diez pacientes</a:t>
            </a:r>
            <a:r>
              <a:rPr lang="es-ES" sz="2400" dirty="0" smtClean="0"/>
              <a:t>).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00200"/>
            <a:ext cx="7424016" cy="343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Patología Dual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La comorbilidad entre un trastorno por uso de sustancias (TUS) y otros trastornos psiquiátricos es conocida como patología </a:t>
            </a:r>
            <a:r>
              <a:rPr lang="es-ES" sz="2400" dirty="0" smtClean="0"/>
              <a:t>dual.</a:t>
            </a:r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altLang="es-ES" sz="2400" dirty="0" smtClean="0">
                <a:ea typeface="SimSun" panose="02010600030101010101" pitchFamily="2" charset="-122"/>
                <a:cs typeface="Tahoma" panose="020B0604030504040204" pitchFamily="34" charset="0"/>
              </a:rPr>
              <a:t>Realizamos un tratamiento en paralelo (al </a:t>
            </a:r>
            <a:r>
              <a:rPr lang="es-ES" altLang="es-ES" sz="2400" dirty="0">
                <a:ea typeface="SimSun" panose="02010600030101010101" pitchFamily="2" charset="-122"/>
                <a:cs typeface="Tahoma" panose="020B0604030504040204" pitchFamily="34" charset="0"/>
              </a:rPr>
              <a:t>mismo tiempo </a:t>
            </a:r>
            <a:r>
              <a:rPr lang="es-ES" altLang="es-ES" sz="2400" dirty="0" smtClean="0">
                <a:ea typeface="SimSun" panose="02010600030101010101" pitchFamily="2" charset="-122"/>
                <a:cs typeface="Tahoma" panose="020B0604030504040204" pitchFamily="34" charset="0"/>
              </a:rPr>
              <a:t>intervención en Salud mental y en Mosaic).</a:t>
            </a:r>
          </a:p>
          <a:p>
            <a:pPr marL="0" indent="0">
              <a:buNone/>
            </a:pPr>
            <a:endParaRPr lang="es-ES" altLang="es-ES" sz="2400" dirty="0">
              <a:ea typeface="SimSun" panose="02010600030101010101" pitchFamily="2" charset="-122"/>
              <a:cs typeface="Tahoma" panose="020B0604030504040204" pitchFamily="34" charset="0"/>
            </a:endParaRPr>
          </a:p>
          <a:p>
            <a:r>
              <a:rPr lang="es-ES" sz="2400" dirty="0" smtClean="0"/>
              <a:t>Coordinación entre recursos = ESENCIAL</a:t>
            </a:r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smtClean="0"/>
              <a:t>Recuperación tras abandonar el consumo del 90%.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588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Como intervenimos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Paso 1: Evaluación inicial</a:t>
            </a:r>
          </a:p>
          <a:p>
            <a:pPr marL="0" indent="0">
              <a:buNone/>
            </a:pPr>
            <a:r>
              <a:rPr lang="es-ES" dirty="0" smtClean="0"/>
              <a:t>En una primera entrevista se realiza una valoración de:</a:t>
            </a:r>
          </a:p>
          <a:p>
            <a:pPr>
              <a:buFontTx/>
              <a:buChar char="-"/>
            </a:pPr>
            <a:r>
              <a:rPr lang="es-ES" dirty="0" smtClean="0"/>
              <a:t>Estado de salud</a:t>
            </a:r>
          </a:p>
          <a:p>
            <a:pPr>
              <a:buFontTx/>
              <a:buChar char="-"/>
            </a:pPr>
            <a:r>
              <a:rPr lang="es-ES" dirty="0" smtClean="0"/>
              <a:t>Situación laboral y apoyo institucional</a:t>
            </a:r>
          </a:p>
          <a:p>
            <a:pPr>
              <a:buFontTx/>
              <a:buChar char="-"/>
            </a:pPr>
            <a:r>
              <a:rPr lang="es-ES" dirty="0" smtClean="0"/>
              <a:t>Consumo de drogas y alcohol. Problemas derivados del mismo. </a:t>
            </a:r>
          </a:p>
          <a:p>
            <a:pPr>
              <a:buFontTx/>
              <a:buChar char="-"/>
            </a:pPr>
            <a:r>
              <a:rPr lang="es-ES" dirty="0" smtClean="0"/>
              <a:t>Situación legal y actividades delictivas</a:t>
            </a:r>
          </a:p>
          <a:p>
            <a:pPr>
              <a:buFontTx/>
              <a:buChar char="-"/>
            </a:pPr>
            <a:r>
              <a:rPr lang="es-ES" dirty="0" smtClean="0"/>
              <a:t>Relaciones familiares y sociales</a:t>
            </a:r>
          </a:p>
          <a:p>
            <a:pPr>
              <a:buFontTx/>
              <a:buChar char="-"/>
            </a:pPr>
            <a:r>
              <a:rPr lang="es-ES" dirty="0" smtClean="0"/>
              <a:t>Estado mental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072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Como intervenimos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Paso 2: Compromiso y aceptación normas vivienda. </a:t>
            </a:r>
          </a:p>
          <a:p>
            <a:pPr marL="0" indent="0">
              <a:buNone/>
            </a:pPr>
            <a:r>
              <a:rPr lang="es-ES" dirty="0" smtClean="0"/>
              <a:t>	Se informa al usuario de las normas, deberes y sanciones de la vivienda.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Paso 3: Plan de tratamiento.</a:t>
            </a:r>
          </a:p>
          <a:p>
            <a:pPr marL="0" indent="0">
              <a:buNone/>
            </a:pPr>
            <a:r>
              <a:rPr lang="es-ES" dirty="0" smtClean="0"/>
              <a:t>Se realiza un plan conjunto entre el equipo y el usuario. Implicándolo en su propio proceso y llegando a acuerdos.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Paso 4: Coordinación de la atención:</a:t>
            </a:r>
          </a:p>
          <a:p>
            <a:pPr marL="0" indent="0">
              <a:buNone/>
            </a:pPr>
            <a:r>
              <a:rPr lang="es-ES" dirty="0" smtClean="0"/>
              <a:t>Trabajamos conjuntamente con el Centro de Día Proyecto Hombre, Servicios Sociales, UCAs y Unidades de Salud Mental. 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Paso 5: Planificación de objetivos a corto plazo.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5949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día a día en Mosaic: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354687"/>
              </p:ext>
            </p:extLst>
          </p:nvPr>
        </p:nvGraphicFramePr>
        <p:xfrm>
          <a:off x="611559" y="1268760"/>
          <a:ext cx="8075240" cy="5256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9174"/>
                <a:gridCol w="1036829"/>
                <a:gridCol w="1016500"/>
                <a:gridCol w="1191846"/>
                <a:gridCol w="1016500"/>
                <a:gridCol w="1078336"/>
                <a:gridCol w="1069864"/>
                <a:gridCol w="946191"/>
              </a:tblGrid>
              <a:tr h="11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Horario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Lunes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Martes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Miércoles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Jueves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Viernes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Sábado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Domingo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</a:tr>
              <a:tr h="237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 7 a 8 h.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Aseo diario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Aseo diario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Aseo diario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Aseo diario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Aseo diario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Aseo diario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Aseo diario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</a:tr>
              <a:tr h="232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 8 a 9h.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Desayuno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Desayuno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Desayuno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Desayuno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Desayuno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Desayuno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Desayuno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</a:tr>
              <a:tr h="237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 9 a 10h.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Tareas limpieza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Tareas limpieza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Tareas limpieza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Tareas limpieza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Tareas limpieza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Tareas limpieza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Tareas limpieza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</a:tr>
              <a:tr h="245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 10 a 13h.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Terapia 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Deporte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Terapia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deporte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Terapia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Salida cultural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Excursión / Salida al aire libre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</a:tr>
              <a:tr h="602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 13 a 14h.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Elaboración de la comida / Tareas vivienda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Elaboración de la comida / Tareas vivienda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Elaboración de la comida / Tareas vivienda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Elaboración de la comida / Tareas vivienda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Elaboración de la comida / Tareas vivienda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Elaboración de la comida / Tareas vivienda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7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 14 a  14,30h.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Comida 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Comida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Comida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Comida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Comida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Comida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Comida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</a:tr>
              <a:tr h="349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 14,30 a 15h.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Limpieza cocina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Limpieza cocina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Limpieza cocina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Limpieza cocina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Limpieza cocina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Limpieza cocina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Limpieza cocina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</a:tr>
              <a:tr h="232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 15 a 16h.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Descanso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Descanso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Descanso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Descanso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Descanso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Descanso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Descanso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</a:tr>
              <a:tr h="602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 16 a 17h.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Preparación menú y compra semanal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Reunión piso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Atención individual/ tiempo libre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Limpieza a fondo 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Visita familiar/ atención familiar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Tiempo libre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Tiempo libre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</a:tr>
              <a:tr h="528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 17 a 19h.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taller inserción laboral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Taller habilidades sociales 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Taller concentración y memoria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Taller prevención de recaídas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Manualidades/ Juegos de mesa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Tiempo libre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Visita familiar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</a:tr>
              <a:tr h="349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 19 a 20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ocio (leer,  juegos mesa)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ocio (leer, juegos mesa)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ocio (leer,  juegos mesa)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ocio (leer, juegos mesa)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ocio (leer, juegos mesa)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ocio (leer, juegos mesa)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ocio (leer, juegos mesa)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</a:tr>
              <a:tr h="232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 20 a21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Preparación cena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Preparación cena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Preparación cena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Preparación cena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Preparación cena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Preparación cena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Preparación cena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</a:tr>
              <a:tr h="232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 21 a 21,30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Cena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Cena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Cena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Cena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Cena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Cena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Cena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</a:tr>
              <a:tr h="349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 21,30 a 22h 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Limpieza cocina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Limpieza cocina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Limpieza cocina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Limpieza cocina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Limpieza cocina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Limpieza cocina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Limpieza cocina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</a:tr>
              <a:tr h="232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 22h a 24h.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Cine-Fórum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tv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Cine-Fórum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Tv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Cine-Fórum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Tv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Cine-Fórum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</a:tr>
              <a:tr h="232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 24 a 7h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Descanso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Descanso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Descanso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Descanso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Descanso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Descanso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Descanso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1" marR="468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5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Dificultades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Recursos económicos. 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Recursos humanos. Profesionales. Falta de tiempo.</a:t>
            </a:r>
          </a:p>
          <a:p>
            <a:r>
              <a:rPr lang="es-ES" dirty="0" smtClean="0"/>
              <a:t>Voluntariado</a:t>
            </a:r>
            <a:r>
              <a:rPr lang="es-ES" dirty="0" smtClean="0"/>
              <a:t>.</a:t>
            </a:r>
          </a:p>
          <a:p>
            <a:r>
              <a:rPr lang="es-ES" dirty="0" smtClean="0"/>
              <a:t>Dificultad en la comunicación por la lejanía de las UCAs; </a:t>
            </a:r>
            <a:r>
              <a:rPr lang="es-ES" dirty="0" err="1" smtClean="0"/>
              <a:t>Alzira</a:t>
            </a:r>
            <a:r>
              <a:rPr lang="es-ES" dirty="0" smtClean="0"/>
              <a:t>, </a:t>
            </a:r>
            <a:r>
              <a:rPr lang="es-ES" dirty="0" err="1" smtClean="0"/>
              <a:t>Xativa</a:t>
            </a:r>
            <a:r>
              <a:rPr lang="es-ES" dirty="0"/>
              <a:t> </a:t>
            </a:r>
            <a:r>
              <a:rPr lang="es-ES" dirty="0" smtClean="0"/>
              <a:t>o Valencia.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18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2379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" sz="48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s-ES" sz="4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s-ES" sz="4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Gracias por vuestra atención</a:t>
            </a:r>
          </a:p>
          <a:p>
            <a:pPr marL="0" indent="0" algn="ctr">
              <a:buNone/>
            </a:pPr>
            <a:endParaRPr lang="es-ES" sz="4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r">
              <a:buNone/>
            </a:pPr>
            <a:endParaRPr lang="es-ES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r">
              <a:buNone/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Begoña, Silvia y Esther.</a:t>
            </a:r>
            <a:endParaRPr lang="es-ES" sz="20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r">
              <a:buNone/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Correo electrónico: asociacionmosaic2015@gmail.com</a:t>
            </a:r>
          </a:p>
          <a:p>
            <a:pPr marL="0" indent="0" algn="ctr">
              <a:buNone/>
            </a:pPr>
            <a:endParaRPr lang="es-ES" sz="4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a-ES" sz="48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Un </a:t>
            </a:r>
            <a:r>
              <a:rPr lang="es-ES" sz="48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poco</a:t>
            </a:r>
            <a:r>
              <a:rPr lang="ca-ES" sz="48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de </a:t>
            </a:r>
            <a:r>
              <a:rPr lang="ca-ES" sz="4800" b="1" dirty="0" err="1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nuestra</a:t>
            </a:r>
            <a:r>
              <a:rPr lang="ca-ES" sz="48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historia...</a:t>
            </a:r>
            <a:endParaRPr lang="ca-ES" sz="48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8937" y="1484784"/>
            <a:ext cx="8280920" cy="5040560"/>
          </a:xfrm>
        </p:spPr>
        <p:txBody>
          <a:bodyPr>
            <a:norm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Garamond" panose="02020404030301010803" pitchFamily="18" charset="0"/>
              </a:rPr>
              <a:t>La </a:t>
            </a:r>
            <a:r>
              <a:rPr lang="es-ES" dirty="0">
                <a:solidFill>
                  <a:schemeClr val="tx1"/>
                </a:solidFill>
                <a:latin typeface="Garamond" panose="02020404030301010803" pitchFamily="18" charset="0"/>
              </a:rPr>
              <a:t>Asociación Mosaic </a:t>
            </a:r>
            <a:r>
              <a:rPr lang="es-ES" dirty="0" smtClean="0">
                <a:solidFill>
                  <a:schemeClr val="tx1"/>
                </a:solidFill>
                <a:latin typeface="Garamond" panose="02020404030301010803" pitchFamily="18" charset="0"/>
              </a:rPr>
              <a:t> fue creada </a:t>
            </a:r>
            <a:r>
              <a:rPr lang="es-ES" dirty="0">
                <a:solidFill>
                  <a:schemeClr val="tx1"/>
                </a:solidFill>
                <a:latin typeface="Garamond" panose="02020404030301010803" pitchFamily="18" charset="0"/>
              </a:rPr>
              <a:t>en </a:t>
            </a:r>
            <a:r>
              <a:rPr lang="es-ES" dirty="0" smtClean="0">
                <a:solidFill>
                  <a:schemeClr val="tx1"/>
                </a:solidFill>
                <a:latin typeface="Garamond" panose="02020404030301010803" pitchFamily="18" charset="0"/>
              </a:rPr>
              <a:t>1996.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Garamond" panose="02020404030301010803" pitchFamily="18" charset="0"/>
              </a:rPr>
              <a:t>En un primer momento la labor que realizaban fue la de acompañar a las personas adictas a Valencia todos los días.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Garamond" panose="02020404030301010803" pitchFamily="18" charset="0"/>
              </a:rPr>
              <a:t> Con el tiempo consiguieron un lugar para reunirse en el </a:t>
            </a:r>
            <a:r>
              <a:rPr lang="es-ES" dirty="0" err="1">
                <a:solidFill>
                  <a:schemeClr val="tx1"/>
                </a:solidFill>
                <a:latin typeface="Garamond" panose="02020404030301010803" pitchFamily="18" charset="0"/>
              </a:rPr>
              <a:t>Palau</a:t>
            </a:r>
            <a:r>
              <a:rPr lang="es-ES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Garamond" panose="02020404030301010803" pitchFamily="18" charset="0"/>
              </a:rPr>
              <a:t>Ducal  donde se realizaban </a:t>
            </a:r>
            <a:r>
              <a:rPr lang="es-ES" dirty="0">
                <a:solidFill>
                  <a:schemeClr val="tx1"/>
                </a:solidFill>
                <a:latin typeface="Garamond" panose="02020404030301010803" pitchFamily="18" charset="0"/>
              </a:rPr>
              <a:t>las primeras terapias de la asociación.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latin typeface="Garamond" panose="02020404030301010803" pitchFamily="18" charset="0"/>
              </a:rPr>
              <a:t>En 2002, el Ayuntamiento de Gandía cedió una vivienda a la asociación, lo que permitió poner en marcha el proyecto “Mosaic”.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latin typeface="Garamond" panose="02020404030301010803" pitchFamily="18" charset="0"/>
              </a:rPr>
              <a:t>La vivienda lleva 14 años en funcionamiento.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latin typeface="Garamond" panose="02020404030301010803" pitchFamily="18" charset="0"/>
              </a:rPr>
              <a:t>Actualmente trabajan 3 profesionales y cuentan con unos 20 voluntarios que acuden regularmente. 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67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Organigrama.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0325"/>
            <a:ext cx="8640960" cy="660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¿Dónde estamos?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9512" y="1340768"/>
            <a:ext cx="5536305" cy="520894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96136" y="170080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C/ Legionario Bernabeu nº 17. </a:t>
            </a:r>
          </a:p>
          <a:p>
            <a:endParaRPr lang="es-ES" sz="2400" dirty="0"/>
          </a:p>
          <a:p>
            <a:r>
              <a:rPr lang="es-ES" sz="2400" dirty="0" smtClean="0"/>
              <a:t>Teléfono: 96 286 54 85</a:t>
            </a:r>
          </a:p>
          <a:p>
            <a:r>
              <a:rPr lang="es-ES" sz="2400" dirty="0" smtClean="0"/>
              <a:t>Móvil: 660 23 54 59</a:t>
            </a:r>
          </a:p>
          <a:p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41294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Vivienda de Apoyo al Tratamiento: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Objeto: drogodependientes </a:t>
            </a:r>
            <a:r>
              <a:rPr lang="es-ES" sz="2400" dirty="0"/>
              <a:t>que desean abandonar el consumo.  </a:t>
            </a: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 smtClean="0"/>
              <a:t>Metodología: proporcionar un </a:t>
            </a:r>
            <a:r>
              <a:rPr lang="es-ES" sz="2400" dirty="0"/>
              <a:t>ambiente libre de drogas y/o comportamientos adictivos, facilitando su deshabituación y desarrollando un </a:t>
            </a:r>
            <a:r>
              <a:rPr lang="es-ES" sz="2400" dirty="0" smtClean="0"/>
              <a:t>proceso de </a:t>
            </a:r>
            <a:r>
              <a:rPr lang="es-ES" sz="2400" dirty="0"/>
              <a:t>cambio bio-psico-social </a:t>
            </a:r>
            <a:r>
              <a:rPr lang="es-ES" sz="2400" dirty="0" smtClean="0"/>
              <a:t>.</a:t>
            </a:r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smtClean="0"/>
              <a:t>Objetivo: favorecer </a:t>
            </a:r>
            <a:r>
              <a:rPr lang="es-ES" sz="2400" dirty="0"/>
              <a:t>y posibilita la autonomía personal de los usuarios, atendiendo a sus propias características </a:t>
            </a:r>
            <a:r>
              <a:rPr lang="es-ES" sz="2400" dirty="0" smtClean="0"/>
              <a:t>personales.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 smtClean="0"/>
              <a:t>6 plazas con una estancia de unos 6-8 meses. </a:t>
            </a:r>
          </a:p>
          <a:p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60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Acceso al recurso: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 través de UCA o </a:t>
            </a:r>
            <a:r>
              <a:rPr lang="es-ES" dirty="0" smtClean="0"/>
              <a:t>UA</a:t>
            </a:r>
          </a:p>
          <a:p>
            <a:r>
              <a:rPr lang="es-ES" dirty="0" smtClean="0"/>
              <a:t>Centro de </a:t>
            </a:r>
            <a:r>
              <a:rPr lang="es-ES" dirty="0" err="1" smtClean="0"/>
              <a:t>dia</a:t>
            </a:r>
            <a:r>
              <a:rPr lang="es-ES" smtClean="0"/>
              <a:t> 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2807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Áreas de intervención: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847158"/>
            <a:ext cx="5268179" cy="4608512"/>
          </a:xfrm>
        </p:spPr>
        <p:txBody>
          <a:bodyPr>
            <a:normAutofit/>
          </a:bodyPr>
          <a:lstStyle/>
          <a:p>
            <a:r>
              <a:rPr lang="es-ES" sz="2400" dirty="0" smtClean="0"/>
              <a:t>a- </a:t>
            </a:r>
            <a:r>
              <a:rPr lang="es-ES" sz="2400" dirty="0"/>
              <a:t>Higiénico-Médico </a:t>
            </a:r>
            <a:r>
              <a:rPr lang="es-ES" sz="2400" dirty="0" smtClean="0"/>
              <a:t>sanitarias:</a:t>
            </a:r>
          </a:p>
          <a:p>
            <a:pPr lvl="1"/>
            <a:r>
              <a:rPr lang="es-ES" sz="2400" dirty="0"/>
              <a:t>Adherencia al tratamiento médico.</a:t>
            </a:r>
          </a:p>
          <a:p>
            <a:pPr lvl="1"/>
            <a:r>
              <a:rPr lang="es-ES" sz="2400" dirty="0" smtClean="0"/>
              <a:t>Educación </a:t>
            </a:r>
            <a:r>
              <a:rPr lang="es-ES" sz="2400" dirty="0"/>
              <a:t>sanitaria.</a:t>
            </a:r>
          </a:p>
          <a:p>
            <a:pPr lvl="1"/>
            <a:r>
              <a:rPr lang="es-ES" sz="2400" dirty="0"/>
              <a:t>Higiene diaria</a:t>
            </a:r>
          </a:p>
          <a:p>
            <a:r>
              <a:rPr lang="es-ES" sz="2400" dirty="0"/>
              <a:t>b- Alimentación y descanso.</a:t>
            </a:r>
          </a:p>
          <a:p>
            <a:r>
              <a:rPr lang="es-ES" sz="2400" dirty="0"/>
              <a:t>c- Recuperación del contacto social normalizado</a:t>
            </a:r>
            <a:r>
              <a:rPr lang="es-ES" sz="2400" dirty="0" smtClean="0"/>
              <a:t>.</a:t>
            </a:r>
          </a:p>
          <a:p>
            <a:r>
              <a:rPr lang="es-ES" sz="2400" dirty="0"/>
              <a:t>d- Apoyo y soporte social.</a:t>
            </a:r>
          </a:p>
          <a:p>
            <a:r>
              <a:rPr lang="es-ES" sz="2400" dirty="0"/>
              <a:t>e- Recuperación y/o adquisición de habilidades sociales para la inserción</a:t>
            </a:r>
            <a:r>
              <a:rPr lang="es-ES" sz="2400" dirty="0" smtClean="0"/>
              <a:t>.</a:t>
            </a:r>
            <a:endParaRPr lang="es-ES" sz="2800" dirty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28" y="2780928"/>
            <a:ext cx="4323772" cy="242970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1520" y="119675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1- Atención a las </a:t>
            </a:r>
            <a:r>
              <a:rPr lang="es-ES" sz="2800" b="1" dirty="0"/>
              <a:t>necesidades básicas </a:t>
            </a:r>
            <a:r>
              <a:rPr lang="es-ES" sz="2800" dirty="0"/>
              <a:t>de los usuarios:</a:t>
            </a:r>
          </a:p>
        </p:txBody>
      </p:sp>
    </p:spTree>
    <p:extLst>
      <p:ext uri="{BB962C8B-B14F-4D97-AF65-F5344CB8AC3E}">
        <p14:creationId xmlns:p14="http://schemas.microsoft.com/office/powerpoint/2010/main" val="5509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2084786"/>
            <a:ext cx="3456384" cy="2495823"/>
          </a:xfrm>
        </p:spPr>
        <p:txBody>
          <a:bodyPr/>
          <a:lstStyle/>
          <a:p>
            <a:r>
              <a:rPr lang="es-ES" sz="2400" dirty="0" smtClean="0"/>
              <a:t> </a:t>
            </a:r>
            <a:r>
              <a:rPr lang="es-ES" sz="2400" dirty="0"/>
              <a:t>Hábitos saludables.</a:t>
            </a:r>
          </a:p>
          <a:p>
            <a:r>
              <a:rPr lang="es-ES" sz="2400" dirty="0" smtClean="0"/>
              <a:t>Ocio </a:t>
            </a:r>
            <a:r>
              <a:rPr lang="es-ES" sz="2400" dirty="0"/>
              <a:t>y tiempo libre saludable.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92273" y="367396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3- Atención </a:t>
            </a:r>
            <a:r>
              <a:rPr lang="es-ES" sz="3600" b="1" dirty="0" smtClean="0"/>
              <a:t>socio-educativa</a:t>
            </a:r>
            <a:r>
              <a:rPr lang="es-ES" sz="2800" dirty="0" smtClean="0"/>
              <a:t>:</a:t>
            </a:r>
            <a:endParaRPr lang="es-ES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07504" y="117727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2- Adquisición </a:t>
            </a:r>
            <a:r>
              <a:rPr lang="es-ES" sz="3600" b="1" dirty="0" smtClean="0"/>
              <a:t>de conductas saludables</a:t>
            </a:r>
            <a:r>
              <a:rPr lang="es-ES" sz="2800" b="1" dirty="0" smtClean="0"/>
              <a:t>:</a:t>
            </a:r>
            <a:endParaRPr lang="es-ES" sz="2800" b="1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99592" y="4341701"/>
            <a:ext cx="4392488" cy="2495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2400" dirty="0"/>
              <a:t>Habilidades sociales.</a:t>
            </a:r>
          </a:p>
          <a:p>
            <a:pPr lvl="0"/>
            <a:r>
              <a:rPr lang="es-ES" sz="2400" dirty="0"/>
              <a:t>Habilidades para el desarrollo de la vida diaria: tales como hacer las tareas de la casa, cocinar...</a:t>
            </a:r>
          </a:p>
          <a:p>
            <a:endParaRPr lang="es-ES" dirty="0"/>
          </a:p>
        </p:txBody>
      </p:sp>
      <p:pic>
        <p:nvPicPr>
          <p:cNvPr id="6" name="3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636"/>
            <a:ext cx="4428661" cy="33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944</Words>
  <Application>Microsoft Office PowerPoint</Application>
  <PresentationFormat>Presentación en pantalla (4:3)</PresentationFormat>
  <Paragraphs>242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SimSun</vt:lpstr>
      <vt:lpstr>Arial</vt:lpstr>
      <vt:lpstr>Calibri</vt:lpstr>
      <vt:lpstr>Cambria</vt:lpstr>
      <vt:lpstr>Garamond</vt:lpstr>
      <vt:lpstr>Tahoma</vt:lpstr>
      <vt:lpstr>Times New Roman</vt:lpstr>
      <vt:lpstr>Tema de Office</vt:lpstr>
      <vt:lpstr>Vivienda de apoyo al tratamiento “Mosaic”</vt:lpstr>
      <vt:lpstr>Un poco de nuestra historia...</vt:lpstr>
      <vt:lpstr>Presentación de PowerPoint</vt:lpstr>
      <vt:lpstr>Organigrama.</vt:lpstr>
      <vt:lpstr>¿Dónde estamos?</vt:lpstr>
      <vt:lpstr>Vivienda de Apoyo al Tratamiento:</vt:lpstr>
      <vt:lpstr>Acceso al recurso:</vt:lpstr>
      <vt:lpstr>Áreas de intervención: </vt:lpstr>
      <vt:lpstr>Presentación de PowerPoint</vt:lpstr>
      <vt:lpstr>Presentación de PowerPoint</vt:lpstr>
      <vt:lpstr>Perfil del usuario</vt:lpstr>
      <vt:lpstr>Que drogas consumen los usuarios?</vt:lpstr>
      <vt:lpstr>Patología Dual</vt:lpstr>
      <vt:lpstr>Como intervenimos</vt:lpstr>
      <vt:lpstr>Como intervenimos</vt:lpstr>
      <vt:lpstr>El día a día en Mosaic:</vt:lpstr>
      <vt:lpstr>Dificultades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Educadoras</cp:lastModifiedBy>
  <cp:revision>48</cp:revision>
  <cp:lastPrinted>2016-11-22T14:40:27Z</cp:lastPrinted>
  <dcterms:created xsi:type="dcterms:W3CDTF">2015-11-19T15:35:27Z</dcterms:created>
  <dcterms:modified xsi:type="dcterms:W3CDTF">2016-11-23T17:05:17Z</dcterms:modified>
</cp:coreProperties>
</file>